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9"/>
  </p:notesMasterIdLst>
  <p:sldIdLst>
    <p:sldId id="263" r:id="rId2"/>
    <p:sldId id="270" r:id="rId3"/>
    <p:sldId id="265" r:id="rId4"/>
    <p:sldId id="288" r:id="rId5"/>
    <p:sldId id="264" r:id="rId6"/>
    <p:sldId id="266" r:id="rId7"/>
    <p:sldId id="267" r:id="rId8"/>
    <p:sldId id="271" r:id="rId9"/>
    <p:sldId id="272" r:id="rId10"/>
    <p:sldId id="312" r:id="rId11"/>
    <p:sldId id="283" r:id="rId12"/>
    <p:sldId id="282" r:id="rId13"/>
    <p:sldId id="274" r:id="rId14"/>
    <p:sldId id="275" r:id="rId15"/>
    <p:sldId id="286" r:id="rId16"/>
    <p:sldId id="289" r:id="rId17"/>
    <p:sldId id="311" r:id="rId18"/>
    <p:sldId id="290" r:id="rId19"/>
    <p:sldId id="293" r:id="rId20"/>
    <p:sldId id="291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10" r:id="rId30"/>
    <p:sldId id="301" r:id="rId31"/>
    <p:sldId id="302" r:id="rId32"/>
    <p:sldId id="303" r:id="rId33"/>
    <p:sldId id="304" r:id="rId34"/>
    <p:sldId id="305" r:id="rId35"/>
    <p:sldId id="308" r:id="rId36"/>
    <p:sldId id="306" r:id="rId37"/>
    <p:sldId id="309" r:id="rId38"/>
    <p:sldId id="314" r:id="rId39"/>
    <p:sldId id="313" r:id="rId40"/>
    <p:sldId id="315" r:id="rId41"/>
    <p:sldId id="316" r:id="rId42"/>
    <p:sldId id="318" r:id="rId43"/>
    <p:sldId id="317" r:id="rId44"/>
    <p:sldId id="284" r:id="rId45"/>
    <p:sldId id="285" r:id="rId46"/>
    <p:sldId id="268" r:id="rId47"/>
    <p:sldId id="26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7A1F6-BC68-46F0-894B-2CC98DE0A503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096B2-5D5E-4AD3-9815-C657FE80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096B2-5D5E-4AD3-9815-C657FE80C6C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B920-5A89-43F3-BA5A-FED4F7FED7FE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9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0B8B-7DDD-4F24-BD95-2C594421A633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5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8A81D-702B-408A-9CEB-8C079149FE5E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1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0DAE-63C9-45B4-863C-3B506421EA16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0817-98B7-4A99-B113-4C3A631C8805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3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8C1F-EB3A-487B-BFB6-76050413D6F3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5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EB3C-077B-490F-A717-6109C945A73D}" type="datetime1">
              <a:rPr lang="en-US" smtClean="0"/>
              <a:t>9/13/2017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44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A294-B563-47C3-83FA-D44B43813D47}" type="datetime1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8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EB12-0713-43B7-86D0-2A1FA6C04DC9}" type="datetime1">
              <a:rPr lang="en-US" smtClean="0"/>
              <a:t>9/13/2017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1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B080-4C27-43E8-9570-ACD594C4AE5A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9A79-F8E7-4217-8C8B-47A19C3D32CC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9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FD430-1131-44DF-AD44-8FBCBCA41A01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534F4-120C-4DC1-88CF-65D874FA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iagram%20uml\screenshort.png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jpeg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33284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UNIVERSITY OF COMPUTER STUDIES (THATON)</a:t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Estimating  Cost of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Building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Third Seminar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1126" y="4445391"/>
            <a:ext cx="3771313" cy="22760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Supervised by</a:t>
            </a: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Dr. Yu Wai Hlaing</a:t>
            </a: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Group-6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651164"/>
            <a:ext cx="9822871" cy="570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5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098" y="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of Estimator for Calculate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103373"/>
              </p:ext>
            </p:extLst>
          </p:nvPr>
        </p:nvGraphicFramePr>
        <p:xfrm>
          <a:off x="6081713" y="3413125"/>
          <a:ext cx="28575" cy="2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" name="HTML Document" r:id="rId3" imgW="0" imgH="0" progId="htmlfile">
                  <p:link updateAutomatic="1"/>
                </p:oleObj>
              </mc:Choice>
              <mc:Fallback>
                <p:oleObj name="HTML Document" r:id="rId3" imgW="0" imgH="0" progId="htmlfile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1713" y="3413125"/>
                        <a:ext cx="28575" cy="2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327189"/>
              </p:ext>
            </p:extLst>
          </p:nvPr>
        </p:nvGraphicFramePr>
        <p:xfrm>
          <a:off x="6081713" y="3413125"/>
          <a:ext cx="28575" cy="2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" name="HTML Document" r:id="rId3" imgW="0" imgH="0" progId="htmlfile">
                  <p:link updateAutomatic="1"/>
                </p:oleObj>
              </mc:Choice>
              <mc:Fallback>
                <p:oleObj name="HTML Document" r:id="rId3" imgW="0" imgH="0" progId="htmlfile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1713" y="3413125"/>
                        <a:ext cx="28575" cy="2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4" y="477087"/>
            <a:ext cx="10311064" cy="6010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22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3183" y="157321"/>
            <a:ext cx="634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926431"/>
            <a:ext cx="9625263" cy="5269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03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167029"/>
              </p:ext>
            </p:extLst>
          </p:nvPr>
        </p:nvGraphicFramePr>
        <p:xfrm>
          <a:off x="1210616" y="2226494"/>
          <a:ext cx="10017679" cy="2049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97"/>
                <a:gridCol w="1782369"/>
                <a:gridCol w="1479177"/>
                <a:gridCol w="1438835"/>
                <a:gridCol w="1290918"/>
                <a:gridCol w="1344706"/>
                <a:gridCol w="1250577"/>
              </a:tblGrid>
              <a:tr h="68309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Collation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8309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8309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9701" y="592428"/>
            <a:ext cx="4095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911" y="682580"/>
            <a:ext cx="347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33019"/>
              </p:ext>
            </p:extLst>
          </p:nvPr>
        </p:nvGraphicFramePr>
        <p:xfrm>
          <a:off x="484094" y="1661376"/>
          <a:ext cx="11338712" cy="28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816"/>
                <a:gridCol w="1778574"/>
                <a:gridCol w="1461058"/>
                <a:gridCol w="1619816"/>
                <a:gridCol w="1619816"/>
                <a:gridCol w="1619816"/>
                <a:gridCol w="1619816"/>
              </a:tblGrid>
              <a:tr h="5747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Collation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747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747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747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74751">
                <a:tc>
                  <a:txBody>
                    <a:bodyPr/>
                    <a:lstStyle/>
                    <a:p>
                      <a:r>
                        <a:rPr lang="en-US" sz="2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Price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4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07818"/>
            <a:ext cx="10466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3" y="1251285"/>
            <a:ext cx="8299937" cy="47357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13021" y="6268453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Fig. Login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0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16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4294967295"/>
          </p:nvPr>
        </p:nvSpPr>
        <p:spPr>
          <a:xfrm>
            <a:off x="0" y="1266825"/>
            <a:ext cx="12192000" cy="5591175"/>
          </a:xfrm>
        </p:spPr>
        <p:txBody>
          <a:bodyPr>
            <a:normAutofit/>
          </a:bodyPr>
          <a:lstStyle/>
          <a:p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04" y="915299"/>
            <a:ext cx="8549022" cy="4923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648326" y="61722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Fig. Welcome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6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64" y="564776"/>
            <a:ext cx="9560859" cy="5378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24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89" y="724279"/>
            <a:ext cx="9776012" cy="5345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196788" y="6259810"/>
            <a:ext cx="9776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Fig. Pegout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09" y="578225"/>
            <a:ext cx="9640667" cy="5392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11108" y="6259810"/>
            <a:ext cx="964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			Fig. Column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87" y="18224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87" y="1756410"/>
            <a:ext cx="10515600" cy="4351338"/>
          </a:xfrm>
        </p:spPr>
        <p:txBody>
          <a:bodyPr anchor="ctr"/>
          <a:lstStyle/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5CS -7        Ma Yamin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5CS -20      Ma Thinzar Aung 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5CS -34      Ma Pyae Phyo Oo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5CS -56      Ma Thae Su Khin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5CS -68      Mg Shein Ko Ko Aung (Leader)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5CS -88      Mg Wai Linn Tun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</a:t>
            </a:fld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2264898" y="661182"/>
            <a:ext cx="844062" cy="45016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7566073" y="619943"/>
            <a:ext cx="844062" cy="45016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1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09698"/>
            <a:ext cx="9560859" cy="5401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425388" y="6185647"/>
            <a:ext cx="950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Beam Form for 2 Sides and 3Sides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96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3" y="614667"/>
            <a:ext cx="9439836" cy="532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358153" y="6172200"/>
            <a:ext cx="9439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Fig. Floor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81" y="640493"/>
            <a:ext cx="9708777" cy="5370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90918" y="6259810"/>
            <a:ext cx="964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Fig. Wall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6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669871"/>
            <a:ext cx="9735671" cy="535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169894" y="6255701"/>
            <a:ext cx="974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Fig. Roof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2" y="619232"/>
            <a:ext cx="9789459" cy="5526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156447" y="6289114"/>
            <a:ext cx="9654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Form for 2 Sides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6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2" y="621408"/>
            <a:ext cx="9560859" cy="528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64024" y="6123413"/>
            <a:ext cx="9641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Form for 3 Sides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18" y="591671"/>
            <a:ext cx="9426387" cy="5298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90918" y="6123413"/>
            <a:ext cx="9426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Form for 4 Sides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5" y="614675"/>
            <a:ext cx="9708777" cy="547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156445" y="6271777"/>
            <a:ext cx="9708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Fig. Door and Window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5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9" y="510989"/>
            <a:ext cx="9843247" cy="5580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08529" y="6305976"/>
            <a:ext cx="9843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Fig. Plastering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" y="474050"/>
            <a:ext cx="10118559" cy="5541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22684" y="6356350"/>
            <a:ext cx="10130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Fig. Stair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3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8" y="0"/>
            <a:ext cx="12141591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7" y="1825625"/>
            <a:ext cx="1199153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To make easier cost estimating on building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construction for single -storey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To safe time ,money and human efforts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550527"/>
            <a:ext cx="9937376" cy="5496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75765" y="6307693"/>
            <a:ext cx="9937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Fig. Hardcore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4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2" y="617162"/>
            <a:ext cx="9964270" cy="543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102659" y="6305976"/>
            <a:ext cx="995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SandFilling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8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7" y="637298"/>
            <a:ext cx="9964270" cy="5292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21976" y="6305976"/>
            <a:ext cx="9964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Earthwork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6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25" y="577019"/>
            <a:ext cx="9988957" cy="5460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89212" y="6311900"/>
            <a:ext cx="9964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Fig. Topping Form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8" y="602708"/>
            <a:ext cx="9950823" cy="5435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62318" y="6305976"/>
            <a:ext cx="9843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Ceiling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11" y="506975"/>
            <a:ext cx="9601201" cy="551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77471" y="6305976"/>
            <a:ext cx="9641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 Form for Emulsion Paint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9" y="521224"/>
            <a:ext cx="9977719" cy="5476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95082" y="6305976"/>
            <a:ext cx="9991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 Form for Oil Paint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65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616559"/>
            <a:ext cx="10018060" cy="5421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89212" y="6305976"/>
            <a:ext cx="10004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Gutter &amp; Pipe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9" y="734289"/>
            <a:ext cx="9504218" cy="527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74619" y="6172200"/>
            <a:ext cx="921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			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Edit Member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7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900544"/>
            <a:ext cx="9060873" cy="5250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496291" y="6356350"/>
            <a:ext cx="906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Fig. Member Table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611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11" y="1179094"/>
            <a:ext cx="10740189" cy="56789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and Output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of estimator for update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of estimator for calculate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7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5" y="1066799"/>
            <a:ext cx="8853055" cy="484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537855" y="6220326"/>
            <a:ext cx="885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Fig. Insert Member Form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08" y="891453"/>
            <a:ext cx="8922327" cy="495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551708" y="6356350"/>
            <a:ext cx="892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Fig. Change Name for Edit Member Form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45" y="1047418"/>
            <a:ext cx="9047019" cy="488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496290" y="6308079"/>
            <a:ext cx="9074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Fig. Change Password for Edit Member Form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9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5" y="872834"/>
            <a:ext cx="8936181" cy="499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491916" y="6063916"/>
            <a:ext cx="882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Fig. Delete Member 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only intend to support Estimator for building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single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storey.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3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can be extended for two _storey and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extend this system in order to support both English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 Myanmar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extend home decoration.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4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65287"/>
            <a:ext cx="12191999" cy="43513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help difficulties of obtaining construction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pPr marL="0" indent="0" algn="just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Estimator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estimate number and cost of raw materials when they need anytime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50758" y="6492875"/>
            <a:ext cx="4114800" cy="365125"/>
          </a:xfrm>
        </p:spPr>
        <p:txBody>
          <a:bodyPr/>
          <a:lstStyle/>
          <a:p>
            <a:r>
              <a:rPr lang="en-US" smtClean="0"/>
              <a:t>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Aharoni" panose="02010803020104030203" pitchFamily="2" charset="-79"/>
              </a:rPr>
              <a:t>Thank You</a:t>
            </a:r>
            <a:endParaRPr lang="en-US" sz="40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47</a:t>
            </a:fld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2686929" y="2700997"/>
            <a:ext cx="1195754" cy="80185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8367932" y="2687552"/>
            <a:ext cx="1195754" cy="80185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4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153"/>
            <a:ext cx="12192000" cy="101743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48496"/>
            <a:ext cx="12192000" cy="5209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</a:rPr>
              <a:t>The system estimates the cost of </a:t>
            </a:r>
            <a:r>
              <a:rPr lang="en-US" sz="3200" dirty="0" smtClean="0">
                <a:latin typeface="Times New Roman" pitchFamily="18" charset="0"/>
              </a:rPr>
              <a:t>building for single storey.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</a:rPr>
              <a:t>Everything within the </a:t>
            </a:r>
            <a:r>
              <a:rPr lang="en-US" sz="3200" dirty="0" smtClean="0">
                <a:latin typeface="Times New Roman" pitchFamily="18" charset="0"/>
              </a:rPr>
              <a:t>estimator’s </a:t>
            </a:r>
            <a:r>
              <a:rPr lang="en-US" sz="3200" dirty="0">
                <a:latin typeface="Times New Roman" pitchFamily="18" charset="0"/>
              </a:rPr>
              <a:t>brief is included the cost planning process</a:t>
            </a:r>
            <a:r>
              <a:rPr lang="en-US" sz="3200" dirty="0" smtClean="0">
                <a:latin typeface="Times New Roman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itchFamily="18" charset="0"/>
              </a:rPr>
              <a:t>Estimators can manage the standard value of raw materials in the current </a:t>
            </a:r>
            <a:r>
              <a:rPr lang="en-US" sz="3200" dirty="0">
                <a:latin typeface="Times New Roman" pitchFamily="18" charset="0"/>
              </a:rPr>
              <a:t>year. </a:t>
            </a:r>
          </a:p>
          <a:p>
            <a:pPr algn="just"/>
            <a:endParaRPr lang="en-US" sz="3200" dirty="0">
              <a:latin typeface="Times New Roman" pitchFamily="18" charset="0"/>
            </a:endParaRPr>
          </a:p>
          <a:p>
            <a:endParaRPr lang="en-US" sz="3200" dirty="0">
              <a:latin typeface="Times New Roman" pitchFamily="18" charset="0"/>
            </a:endParaRP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9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74" y="69703"/>
            <a:ext cx="12033738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74" y="1825625"/>
            <a:ext cx="12033738" cy="4895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Accurately forecasting the cost of future construction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vital for the cost estimators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Cost estimators will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determine construction bid or whether the company will bid on the construction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our project , we estimate the construction cost on per square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feet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 counting on all material used in construction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42" y="0"/>
            <a:ext cx="12155658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and 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42" y="1825625"/>
            <a:ext cx="12155658" cy="489585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Length, Width and height for all building part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name and Password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number and Door number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number and price of raw materials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5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34F4-120C-4DC1-88CF-65D874FAB376}" type="slidenum">
              <a:rPr lang="en-US" smtClean="0"/>
              <a:t>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61906" y="12432"/>
            <a:ext cx="1236371" cy="605307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47831" y="12432"/>
            <a:ext cx="1262130" cy="622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>
            <a:off x="3798277" y="315086"/>
            <a:ext cx="1949554" cy="8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/>
          <p:cNvSpPr/>
          <p:nvPr/>
        </p:nvSpPr>
        <p:spPr>
          <a:xfrm>
            <a:off x="5161842" y="919066"/>
            <a:ext cx="2434107" cy="104318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(username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Password)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stCxn id="6" idx="2"/>
            <a:endCxn id="14" idx="0"/>
          </p:cNvCxnSpPr>
          <p:nvPr/>
        </p:nvCxnSpPr>
        <p:spPr>
          <a:xfrm>
            <a:off x="6378896" y="635208"/>
            <a:ext cx="0" cy="283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47677" y="697574"/>
            <a:ext cx="618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8024" y="2728968"/>
            <a:ext cx="1779153" cy="1152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building flow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18978" y="2784560"/>
            <a:ext cx="1893178" cy="108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cost of Building 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971906" y="2796676"/>
            <a:ext cx="1736199" cy="101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About Us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765567" y="2332536"/>
            <a:ext cx="0" cy="434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1" idx="0"/>
          </p:cNvCxnSpPr>
          <p:nvPr/>
        </p:nvCxnSpPr>
        <p:spPr>
          <a:xfrm rot="10800000" flipV="1">
            <a:off x="1427601" y="2336882"/>
            <a:ext cx="8412404" cy="3920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01908" y="1947577"/>
            <a:ext cx="571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059065" y="2794757"/>
            <a:ext cx="1768612" cy="107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information for Building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Flowchart: Magnetic Disk 104"/>
          <p:cNvSpPr/>
          <p:nvPr/>
        </p:nvSpPr>
        <p:spPr>
          <a:xfrm>
            <a:off x="5419631" y="4354113"/>
            <a:ext cx="1097280" cy="10277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" y="-39257"/>
            <a:ext cx="23101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5495296" y="5587315"/>
            <a:ext cx="1083971" cy="455052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>
            <a:stCxn id="14" idx="2"/>
          </p:cNvCxnSpPr>
          <p:nvPr/>
        </p:nvCxnSpPr>
        <p:spPr>
          <a:xfrm flipH="1">
            <a:off x="6378895" y="1962254"/>
            <a:ext cx="1" cy="37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3"/>
            <a:endCxn id="6" idx="3"/>
          </p:cNvCxnSpPr>
          <p:nvPr/>
        </p:nvCxnSpPr>
        <p:spPr>
          <a:xfrm flipH="1" flipV="1">
            <a:off x="7009961" y="323820"/>
            <a:ext cx="585988" cy="1116840"/>
          </a:xfrm>
          <a:prstGeom prst="bentConnector3">
            <a:avLst>
              <a:gd name="adj1" fmla="val -390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3" idx="2"/>
            <a:endCxn id="118" idx="3"/>
          </p:cNvCxnSpPr>
          <p:nvPr/>
        </p:nvCxnSpPr>
        <p:spPr>
          <a:xfrm rot="5400000">
            <a:off x="7209905" y="3184740"/>
            <a:ext cx="1999464" cy="32607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2"/>
            <a:endCxn id="118" idx="1"/>
          </p:cNvCxnSpPr>
          <p:nvPr/>
        </p:nvCxnSpPr>
        <p:spPr>
          <a:xfrm rot="16200000" flipH="1">
            <a:off x="2494567" y="2814112"/>
            <a:ext cx="1933762" cy="40676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968271" y="2332536"/>
            <a:ext cx="608" cy="434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081230" y="2807700"/>
            <a:ext cx="1768612" cy="1007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information for Building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/>
          <p:cNvCxnSpPr>
            <a:endCxn id="41" idx="0"/>
          </p:cNvCxnSpPr>
          <p:nvPr/>
        </p:nvCxnSpPr>
        <p:spPr>
          <a:xfrm flipH="1">
            <a:off x="7965536" y="2354556"/>
            <a:ext cx="11042" cy="453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3" idx="0"/>
          </p:cNvCxnSpPr>
          <p:nvPr/>
        </p:nvCxnSpPr>
        <p:spPr>
          <a:xfrm>
            <a:off x="9840005" y="2343460"/>
            <a:ext cx="1" cy="4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6724933" y="3607358"/>
            <a:ext cx="1032582" cy="14486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956429" y="3879575"/>
            <a:ext cx="11842" cy="483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2" idx="2"/>
            <a:endCxn id="105" idx="2"/>
          </p:cNvCxnSpPr>
          <p:nvPr/>
        </p:nvCxnSpPr>
        <p:spPr>
          <a:xfrm rot="16200000" flipH="1">
            <a:off x="4091817" y="3540169"/>
            <a:ext cx="1001565" cy="16540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4571" y="323557"/>
            <a:ext cx="552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Estimator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Update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7" y="998621"/>
            <a:ext cx="10106527" cy="5185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87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</TotalTime>
  <Words>449</Words>
  <Application>Microsoft Office PowerPoint</Application>
  <PresentationFormat>Widescreen</PresentationFormat>
  <Paragraphs>189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Aharoni</vt:lpstr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D:\diagram uml\screenshort.png</vt:lpstr>
      <vt:lpstr>D:\diagram uml\screenshort.png</vt:lpstr>
      <vt:lpstr>UNIVERSITY OF COMPUTER STUDIES (THATON)  Estimating  Cost of Building    Third Seminar </vt:lpstr>
      <vt:lpstr>Group Member</vt:lpstr>
      <vt:lpstr>Objectives</vt:lpstr>
      <vt:lpstr>Outline</vt:lpstr>
      <vt:lpstr>Abstract</vt:lpstr>
      <vt:lpstr>Introduction</vt:lpstr>
      <vt:lpstr>Input and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Future Works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Peg out</dc:title>
  <dc:creator>user</dc:creator>
  <cp:lastModifiedBy>Guest</cp:lastModifiedBy>
  <cp:revision>203</cp:revision>
  <dcterms:created xsi:type="dcterms:W3CDTF">2017-06-12T17:29:20Z</dcterms:created>
  <dcterms:modified xsi:type="dcterms:W3CDTF">2017-09-13T01:55:37Z</dcterms:modified>
</cp:coreProperties>
</file>